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70" r:id="rId9"/>
    <p:sldId id="271" r:id="rId10"/>
    <p:sldId id="272" r:id="rId11"/>
    <p:sldId id="273" r:id="rId12"/>
    <p:sldId id="274" r:id="rId13"/>
    <p:sldId id="262" r:id="rId14"/>
    <p:sldId id="263" r:id="rId15"/>
    <p:sldId id="264" r:id="rId16"/>
    <p:sldId id="276" r:id="rId17"/>
    <p:sldId id="277" r:id="rId18"/>
    <p:sldId id="265" r:id="rId19"/>
    <p:sldId id="266" r:id="rId20"/>
    <p:sldId id="267" r:id="rId21"/>
    <p:sldId id="268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 any problems that arose after exploring the data, and how you resolved them, and present and discuss interesting figures developed during exploration, ideally with the help of Jupyter Notebook</a:t>
            </a: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297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 any problems that arose after exploring the data, and how you resolved them, and present and discuss interesting figures developed during exploration, ideally with the help of Jupyter Notebook</a:t>
            </a: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0827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you find what you expected to find? If not, why not? What inferences or general conclusions can you draw from your analysis?</a:t>
            </a:r>
            <a:endParaRPr/>
          </a:p>
        </p:txBody>
      </p:sp>
      <p:sp>
        <p:nvSpPr>
          <p:cNvPr id="130" name="Google Shape;1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3f527872f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3f527872f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 any problems that arose after exploring the data, and how you resolved them, and present and discuss interesting figures developed during exploration, ideally with the help of Jupyter Notebook</a:t>
            </a:r>
            <a:endParaRPr/>
          </a:p>
        </p:txBody>
      </p:sp>
      <p:sp>
        <p:nvSpPr>
          <p:cNvPr id="116" name="Google Shape;11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457200" lvl="0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6112A7-7A09-4138-9AEB-D9D50C7F98F7}"/>
              </a:ext>
            </a:extLst>
          </p:cNvPr>
          <p:cNvSpPr/>
          <p:nvPr/>
        </p:nvSpPr>
        <p:spPr>
          <a:xfrm>
            <a:off x="271342" y="733708"/>
            <a:ext cx="1164934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ANALYSIS OF SOCIAL REACTION </a:t>
            </a:r>
          </a:p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TO CORAL REEF DAMAGE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6591C9F-7805-4B2F-9A58-FC22124453D1}"/>
              </a:ext>
            </a:extLst>
          </p:cNvPr>
          <p:cNvSpPr/>
          <p:nvPr/>
        </p:nvSpPr>
        <p:spPr>
          <a:xfrm>
            <a:off x="419155" y="5262860"/>
            <a:ext cx="1095364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Matthew Berning, Paula Gallardo, </a:t>
            </a:r>
          </a:p>
          <a:p>
            <a:pPr algn="ctr"/>
            <a:r>
              <a:rPr lang="en-US" sz="4000" b="1" cap="none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Macda</a:t>
            </a:r>
            <a:r>
              <a:rPr lang="en-US" sz="40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4000" b="1" cap="none" spc="50" dirty="0" err="1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Gossa</a:t>
            </a:r>
            <a:r>
              <a:rPr lang="en-US" sz="4000" b="1" cap="none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, Haile Kebede, David Makana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7;p19">
            <a:extLst>
              <a:ext uri="{FF2B5EF4-FFF2-40B4-BE49-F238E27FC236}">
                <a16:creationId xmlns:a16="http://schemas.microsoft.com/office/drawing/2014/main" id="{96AE929B-CAD1-4055-9C9D-E722804FF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75" y="-22400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9">
            <a:extLst>
              <a:ext uri="{FF2B5EF4-FFF2-40B4-BE49-F238E27FC236}">
                <a16:creationId xmlns:a16="http://schemas.microsoft.com/office/drawing/2014/main" id="{6369DB65-D393-4BFF-9E9A-0A7F48AC94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Results, Graphs!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048E1-272D-4A07-A08F-79F17DDF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5" y="1376362"/>
            <a:ext cx="6170413" cy="493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0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7;p19">
            <a:extLst>
              <a:ext uri="{FF2B5EF4-FFF2-40B4-BE49-F238E27FC236}">
                <a16:creationId xmlns:a16="http://schemas.microsoft.com/office/drawing/2014/main" id="{96AE929B-CAD1-4055-9C9D-E722804FF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75" y="-22400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9">
            <a:extLst>
              <a:ext uri="{FF2B5EF4-FFF2-40B4-BE49-F238E27FC236}">
                <a16:creationId xmlns:a16="http://schemas.microsoft.com/office/drawing/2014/main" id="{6369DB65-D393-4BFF-9E9A-0A7F48AC94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Results, Graphs!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048E1-272D-4A07-A08F-79F17DDF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5" y="3743325"/>
            <a:ext cx="3776664" cy="2990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05A43A-114D-4E98-994E-9FA964FD3125}"/>
              </a:ext>
            </a:extLst>
          </p:cNvPr>
          <p:cNvSpPr txBox="1"/>
          <p:nvPr/>
        </p:nvSpPr>
        <p:spPr>
          <a:xfrm>
            <a:off x="723899" y="4176713"/>
            <a:ext cx="6548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Interesting note!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articles published by the NYT peak in August of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Search Interest Trend Peaks in October of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Global Bleaching Event began in 2014 and reached its maximum in the early part of 2016 - when the great barrier reef was most affected, coinciding with the 2015-16 El Niño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F91D6-6F20-489D-8552-DAE9E6C4B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r="7656"/>
          <a:stretch/>
        </p:blipFill>
        <p:spPr>
          <a:xfrm>
            <a:off x="234613" y="204788"/>
            <a:ext cx="11722774" cy="370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3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7;p19">
            <a:extLst>
              <a:ext uri="{FF2B5EF4-FFF2-40B4-BE49-F238E27FC236}">
                <a16:creationId xmlns:a16="http://schemas.microsoft.com/office/drawing/2014/main" id="{96AE929B-CAD1-4055-9C9D-E722804FF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75" y="-22400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9">
            <a:extLst>
              <a:ext uri="{FF2B5EF4-FFF2-40B4-BE49-F238E27FC236}">
                <a16:creationId xmlns:a16="http://schemas.microsoft.com/office/drawing/2014/main" id="{6369DB65-D393-4BFF-9E9A-0A7F48AC94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Results, Graphs!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048E1-272D-4A07-A08F-79F17DDF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4275" y="3743325"/>
            <a:ext cx="3776664" cy="29908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05A43A-114D-4E98-994E-9FA964FD3125}"/>
              </a:ext>
            </a:extLst>
          </p:cNvPr>
          <p:cNvSpPr txBox="1"/>
          <p:nvPr/>
        </p:nvSpPr>
        <p:spPr>
          <a:xfrm>
            <a:off x="723899" y="4176713"/>
            <a:ext cx="6548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Interesting note!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articles published by the NYT peak in August of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Search Interest Trend Peaks in October of 2016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Global Bleaching Event began in 2014 and reached its maximum in the early part of 2016 - when the great barrier reef was most affected, coinciding with the 2015-16 El Niño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7F91D6-6F20-489D-8552-DAE9E6C4B8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71" r="7656"/>
          <a:stretch/>
        </p:blipFill>
        <p:spPr>
          <a:xfrm>
            <a:off x="234613" y="204788"/>
            <a:ext cx="11722774" cy="37099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7559C6-BECD-4759-9F81-695C6F4853DD}"/>
              </a:ext>
            </a:extLst>
          </p:cNvPr>
          <p:cNvSpPr/>
          <p:nvPr/>
        </p:nvSpPr>
        <p:spPr>
          <a:xfrm>
            <a:off x="8953500" y="647699"/>
            <a:ext cx="828675" cy="280985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519029-301B-4386-B5A4-90A8ABFA1233}"/>
              </a:ext>
            </a:extLst>
          </p:cNvPr>
          <p:cNvSpPr/>
          <p:nvPr/>
        </p:nvSpPr>
        <p:spPr>
          <a:xfrm>
            <a:off x="8610764" y="590558"/>
            <a:ext cx="152384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Approx. Bleaching 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 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Maximum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C9BCC54-1A87-4AA4-9341-0147B4347602}"/>
              </a:ext>
            </a:extLst>
          </p:cNvPr>
          <p:cNvSpPr/>
          <p:nvPr/>
        </p:nvSpPr>
        <p:spPr>
          <a:xfrm>
            <a:off x="8953499" y="4103673"/>
            <a:ext cx="828675" cy="225902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437FB4-E5E1-401B-9596-4D731D49D6F0}"/>
              </a:ext>
            </a:extLst>
          </p:cNvPr>
          <p:cNvSpPr/>
          <p:nvPr/>
        </p:nvSpPr>
        <p:spPr>
          <a:xfrm>
            <a:off x="8601238" y="4044106"/>
            <a:ext cx="1523845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Approx. Bleaching 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Event </a:t>
            </a:r>
          </a:p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Maximum</a:t>
            </a:r>
          </a:p>
        </p:txBody>
      </p:sp>
    </p:spTree>
    <p:extLst>
      <p:ext uri="{BB962C8B-B14F-4D97-AF65-F5344CB8AC3E}">
        <p14:creationId xmlns:p14="http://schemas.microsoft.com/office/powerpoint/2010/main" val="211123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8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 of Findings</a:t>
            </a: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 global bleaching events have occurred in 1998, 2002, 2005-2006 and most recently 2016 caused by unusually warm sea surface temperatures during the summer season</a:t>
            </a:r>
            <a:endParaRPr dirty="0"/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Observed spike in interest in Google </a:t>
            </a:r>
            <a:r>
              <a:rPr lang="en-US" dirty="0"/>
              <a:t>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rend Data and N</a:t>
            </a:r>
            <a:r>
              <a:rPr lang="en-US" dirty="0"/>
              <a:t>ew York Times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Article publishing count at the same time as the global bleaching event in 2016 (i.e. hypothesis partially confirmed)</a:t>
            </a:r>
            <a:endParaRPr dirty="0"/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Additional interesting </a:t>
            </a:r>
            <a:r>
              <a:rPr lang="en-US" dirty="0"/>
              <a:t>finding: 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ourism seasonality is a direct influence on the frequency of the search queries related to coral reefs</a:t>
            </a:r>
            <a:endParaRPr dirty="0"/>
          </a:p>
          <a:p>
            <a:pPr marL="5143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8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Cleanup &amp; Exploration</a:t>
            </a: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838200" y="14065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Exploration and cleanup process of Reef-Base Data</a:t>
            </a:r>
            <a:endParaRPr dirty="0"/>
          </a:p>
          <a:p>
            <a:pPr marL="914400" marR="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Preview of the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DataFrame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incomplete information and delete columns</a:t>
            </a:r>
            <a:endParaRPr sz="1800" dirty="0"/>
          </a:p>
          <a:p>
            <a:pPr marL="914400" marR="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nan with 0</a:t>
            </a:r>
            <a:endParaRPr sz="1800" dirty="0"/>
          </a:p>
          <a:p>
            <a:pPr marL="914400" marR="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the column datatype in order to do plotting</a:t>
            </a:r>
          </a:p>
          <a:p>
            <a:pPr marL="228600" lvl="0" indent="-228600">
              <a:spcBef>
                <a:spcPts val="0"/>
              </a:spcBef>
            </a:pPr>
            <a:r>
              <a:rPr lang="en-US" dirty="0"/>
              <a:t>Google Trend Process</a:t>
            </a:r>
          </a:p>
          <a:p>
            <a:pPr lvl="1" indent="-457200">
              <a:spcBef>
                <a:spcPts val="500"/>
              </a:spcBef>
              <a:buFont typeface="Calibri"/>
              <a:buAutoNum type="arabicPeriod"/>
            </a:pPr>
            <a:r>
              <a:rPr lang="en-US" sz="1800" dirty="0"/>
              <a:t>Generate keyword list (&gt;100), using tag-cloud/native google processes</a:t>
            </a:r>
          </a:p>
          <a:p>
            <a:pPr lvl="1" indent="-457200">
              <a:spcBef>
                <a:spcPts val="500"/>
              </a:spcBef>
              <a:buFont typeface="Calibri"/>
              <a:buAutoNum type="arabicPeriod"/>
            </a:pPr>
            <a:r>
              <a:rPr lang="en-US" sz="1800" dirty="0"/>
              <a:t>Import keywords and generate csv files</a:t>
            </a:r>
          </a:p>
          <a:p>
            <a:pPr lvl="1" indent="-457200">
              <a:spcBef>
                <a:spcPts val="500"/>
              </a:spcBef>
              <a:buFont typeface="Calibri"/>
              <a:buAutoNum type="arabicPeriod"/>
            </a:pPr>
            <a:r>
              <a:rPr lang="en-US" sz="1800" dirty="0"/>
              <a:t>Combine massive csv into large data frame</a:t>
            </a:r>
          </a:p>
          <a:p>
            <a:pPr lvl="1" indent="-457200">
              <a:spcBef>
                <a:spcPts val="500"/>
              </a:spcBef>
              <a:buFont typeface="Calibri"/>
              <a:buAutoNum type="arabicPeriod"/>
            </a:pPr>
            <a:r>
              <a:rPr lang="en-US" sz="1800" dirty="0"/>
              <a:t>Assign average search interest to groups within </a:t>
            </a:r>
            <a:r>
              <a:rPr lang="en-US" sz="1800" dirty="0" err="1"/>
              <a:t>dataframes</a:t>
            </a:r>
            <a:endParaRPr lang="en-US" sz="1800" dirty="0"/>
          </a:p>
          <a:p>
            <a:pPr lvl="1" indent="-457200">
              <a:spcBef>
                <a:spcPts val="500"/>
              </a:spcBef>
              <a:buFont typeface="Calibri"/>
              <a:buAutoNum type="arabicPeriod"/>
            </a:pPr>
            <a:r>
              <a:rPr lang="en-US" sz="1800" dirty="0"/>
              <a:t>Plot</a:t>
            </a:r>
          </a:p>
          <a:p>
            <a:pPr marL="228600" lvl="0" indent="-228600">
              <a:spcBef>
                <a:spcPts val="0"/>
              </a:spcBef>
            </a:pPr>
            <a:r>
              <a:rPr lang="en-US" dirty="0"/>
              <a:t>NYT API Process</a:t>
            </a:r>
          </a:p>
          <a:p>
            <a:pPr lvl="1" indent="-457200">
              <a:spcBef>
                <a:spcPts val="500"/>
              </a:spcBef>
              <a:buFont typeface="Calibri"/>
              <a:buAutoNum type="arabicPeriod"/>
            </a:pPr>
            <a:r>
              <a:rPr lang="en-US" sz="1800" dirty="0"/>
              <a:t>Establish article count using time frame, append article to list, use </a:t>
            </a:r>
            <a:r>
              <a:rPr lang="en-US" sz="1800" dirty="0" err="1"/>
              <a:t>len</a:t>
            </a:r>
            <a:r>
              <a:rPr lang="en-US" sz="1800" dirty="0"/>
              <a:t> to get number of articles</a:t>
            </a:r>
          </a:p>
          <a:p>
            <a:pPr lvl="1" indent="-457200">
              <a:spcBef>
                <a:spcPts val="500"/>
              </a:spcBef>
              <a:buFont typeface="Calibri"/>
              <a:buAutoNum type="arabicPeriod"/>
            </a:pPr>
            <a:r>
              <a:rPr lang="en-US" sz="1800" dirty="0"/>
              <a:t>Combine count into csv then data frame</a:t>
            </a:r>
          </a:p>
          <a:p>
            <a:pPr lvl="1" indent="-457200">
              <a:spcBef>
                <a:spcPts val="500"/>
              </a:spcBef>
              <a:buFont typeface="Calibri"/>
              <a:buAutoNum type="arabicPeriod"/>
            </a:pPr>
            <a:r>
              <a:rPr lang="en-US" sz="1800" dirty="0"/>
              <a:t>Plot</a:t>
            </a:r>
          </a:p>
          <a:p>
            <a:pPr lvl="1" indent="-457200">
              <a:spcBef>
                <a:spcPts val="500"/>
              </a:spcBef>
              <a:buFont typeface="Calibri"/>
              <a:buAutoNum type="arabicPeriod"/>
            </a:pPr>
            <a:endParaRPr lang="en-US" sz="1800" dirty="0"/>
          </a:p>
          <a:p>
            <a:pPr marL="914400" marR="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8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Cleanup &amp; Exploration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Unanticipated insights while exploring the data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dirty="0"/>
          </a:p>
          <a:p>
            <a:pPr marL="971550" marR="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There is a greater interest in Great Reef Barrier than other reefs</a:t>
            </a:r>
          </a:p>
          <a:p>
            <a:pPr marL="1428750" lvl="2" indent="-514350">
              <a:spcBef>
                <a:spcPts val="500"/>
              </a:spcBef>
              <a:buSzPts val="2400"/>
            </a:pPr>
            <a:r>
              <a:rPr lang="en-US" dirty="0"/>
              <a:t>It is the most well known/visited on the planet</a:t>
            </a:r>
            <a:endParaRPr dirty="0"/>
          </a:p>
          <a:p>
            <a:pPr marL="971550" marR="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Gaining access to Twitter data was much harder than anticipated</a:t>
            </a:r>
            <a:endParaRPr dirty="0"/>
          </a:p>
          <a:p>
            <a:pPr marL="971550" marR="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The availability of data is selective by region</a:t>
            </a:r>
            <a:endParaRPr dirty="0"/>
          </a:p>
          <a:p>
            <a:pPr marL="971550" marR="0" lvl="1" indent="-51435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AutoNum type="arabicPeriod"/>
            </a:pPr>
            <a:r>
              <a:rPr lang="en-US" dirty="0"/>
              <a:t>Trouble iterating through article count, API key saturation?</a:t>
            </a:r>
            <a:endParaRPr dirty="0"/>
          </a:p>
          <a:p>
            <a:pPr marL="97155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8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Cleanup &amp; Exploration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7155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217F4-6390-4136-94BD-6C9AC2696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644301"/>
            <a:ext cx="8052579" cy="48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93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8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Cleanup &amp; Exploration</a:t>
            </a:r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97155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28F122-55CB-4D0C-AC52-EB9A68574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57" y="1522646"/>
            <a:ext cx="9264472" cy="497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0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8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202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 - Conclusion</a:t>
            </a:r>
            <a:r>
              <a:rPr lang="en-US" sz="3959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br>
              <a:rPr lang="en-US" sz="3959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959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 Confirmed major bleaching event in 2015-2016 </a:t>
            </a:r>
            <a:endParaRPr dirty="0"/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 Confirmed increase in interest for reefs during bleaching events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endParaRPr lang="en-US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Hypothesis Confirmed! –reject null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88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Discussion</a:t>
            </a:r>
            <a:endParaRPr dirty="0"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838199" y="1481496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Mass bleaching events in 1998, 2002, 2005-2006 and most recently 2016 caused by unusually warm sea surface temperatures </a:t>
            </a:r>
          </a:p>
          <a:p>
            <a:pPr marL="514350" marR="0" lvl="0" indent="-514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Observed spike in google trends interest during the bleach in 2016</a:t>
            </a:r>
            <a:endParaRPr dirty="0"/>
          </a:p>
          <a:p>
            <a:pPr marL="514350" marR="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tourism seasonality seems to influence query coral reef</a:t>
            </a:r>
            <a:endParaRPr dirty="0"/>
          </a:p>
          <a:p>
            <a:pPr marL="51435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AC683A-3D46-495C-AFAB-3C244CD172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36" t="44248" r="46311" b="3514"/>
          <a:stretch/>
        </p:blipFill>
        <p:spPr>
          <a:xfrm>
            <a:off x="1179872" y="3333135"/>
            <a:ext cx="6625958" cy="34338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982"/>
            <a:ext cx="12280960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1541483" y="593367"/>
            <a:ext cx="9109035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959447" y="1873516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Questions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Findings Summary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cleaning &amp; Exploration</a:t>
            </a: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Analysis</a:t>
            </a: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Discussion of Findings</a:t>
            </a: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Post-Mortem Discussion</a:t>
            </a:r>
          </a:p>
          <a:p>
            <a:pPr marL="457200" lvl="0" indent="-419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AutoNum type="arabicPeriod"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Questions &amp; Answers</a:t>
            </a:r>
            <a:endParaRPr sz="3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42875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4982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Mortem Discussion</a:t>
            </a:r>
            <a:endParaRPr dirty="0"/>
          </a:p>
        </p:txBody>
      </p:sp>
      <p:sp>
        <p:nvSpPr>
          <p:cNvPr id="141" name="Google Shape;141;p25"/>
          <p:cNvSpPr txBox="1">
            <a:spLocks noGrp="1"/>
          </p:cNvSpPr>
          <p:nvPr>
            <p:ph type="body" idx="1"/>
          </p:nvPr>
        </p:nvSpPr>
        <p:spPr>
          <a:xfrm>
            <a:off x="838200" y="1344606"/>
            <a:ext cx="10515600" cy="499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Challenge to get data on reefs bleaching after 2012 due to lag in Scientific publishing</a:t>
            </a:r>
            <a:endParaRPr dirty="0"/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00" dirty="0"/>
          </a:p>
          <a:p>
            <a:pPr marL="2286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/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API data access only available for the last 30 days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We narrowed the scope of the project due limited access to social media time series data</a:t>
            </a:r>
            <a:endParaRPr dirty="0"/>
          </a:p>
          <a:p>
            <a:pPr marL="228600" marR="0" lvl="0" indent="-2286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If there was additional time the diversity of NYT articles by keyword should be expanded, and other sources of social media data should be exploited to more accurately resolve the impact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Another bleaching event is on the way, potentially the worst yet, setting up a twitter scrapping process might be interesting! 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5042" y="-177875"/>
            <a:ext cx="16417041" cy="70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6"/>
          <p:cNvSpPr txBox="1">
            <a:spLocks noGrp="1"/>
          </p:cNvSpPr>
          <p:nvPr>
            <p:ph type="body" idx="1"/>
          </p:nvPr>
        </p:nvSpPr>
        <p:spPr>
          <a:xfrm>
            <a:off x="767178" y="42295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endParaRPr sz="40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838200" y="205327"/>
            <a:ext cx="10515600" cy="1037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838200" y="1443885"/>
            <a:ext cx="10515600" cy="4708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Coral reefs are extremely complex, economically and ecologically valuable ecosystems</a:t>
            </a:r>
            <a:endParaRPr dirty="0"/>
          </a:p>
          <a:p>
            <a:pPr marL="228600" marR="0" lvl="0" indent="-63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Recently, these ecosystems have come under threat due to, pollution, climate change and ocean acidification</a:t>
            </a:r>
            <a:endParaRPr dirty="0"/>
          </a:p>
          <a:p>
            <a:pPr marL="228600" marR="0" lvl="0" indent="-635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endParaRPr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T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hese stressors have resulted in bleaching events and coral die-offs that in most cases have resulted in </a:t>
            </a:r>
            <a:r>
              <a:rPr lang="en-US" sz="2600" dirty="0"/>
              <a:t>substantial losses 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coral reefs around the world</a:t>
            </a: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endParaRPr lang="en-US" sz="2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/>
              <a:t>We are interested in determining</a:t>
            </a:r>
            <a:r>
              <a:rPr lang="en-US" sz="2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how people around the world are responding to these events</a:t>
            </a:r>
            <a:endParaRPr dirty="0"/>
          </a:p>
          <a:p>
            <a:pPr marL="228600" marR="0" lvl="0" indent="-50800" algn="l" rtl="0">
              <a:lnSpc>
                <a:spcPct val="8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l="-560" r="559"/>
          <a:stretch/>
        </p:blipFill>
        <p:spPr>
          <a:xfrm>
            <a:off x="-52387" y="-47626"/>
            <a:ext cx="12292012" cy="68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5" y="-22400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2100"/>
              </a:spcAft>
              <a:buNone/>
            </a:pP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88" y="365113"/>
            <a:ext cx="11581076" cy="55877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495450" y="6075725"/>
            <a:ext cx="98568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highlight>
                  <a:srgbClr val="FFFFFF"/>
                </a:highlight>
              </a:rPr>
              <a:t>This image shows the same reef in American Samoa before, during, and after a coral bleaching event.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5" y="-22400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838200" y="292554"/>
            <a:ext cx="10515600" cy="128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 Questions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Hypothesis</a:t>
            </a:r>
            <a: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   </a:t>
            </a:r>
            <a:endParaRPr dirty="0"/>
          </a:p>
          <a:p>
            <a:pPr marL="685800" lvl="1" indent="-228600">
              <a:lnSpc>
                <a:spcPct val="80000"/>
              </a:lnSpc>
              <a:spcBef>
                <a:spcPts val="500"/>
              </a:spcBef>
              <a:buSzPts val="2040"/>
              <a:buFont typeface="Noto Sans Symbols"/>
              <a:buChar char="▪"/>
            </a:pPr>
            <a:r>
              <a:rPr lang="en-US" sz="2040" dirty="0"/>
              <a:t>When c</a:t>
            </a:r>
            <a:r>
              <a:rPr lang="en-US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oral reefs are damaged they will elicit strong/measurable reactions </a:t>
            </a:r>
            <a:r>
              <a:rPr lang="en-US" sz="2040" dirty="0"/>
              <a:t>in people -because they are charismatic and beautiful ecosystems. 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research questions:</a:t>
            </a:r>
            <a:endParaRPr dirty="0"/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Noto Sans Symbols"/>
              <a:buChar char="▪"/>
            </a:pPr>
            <a:r>
              <a:rPr lang="en-US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has public response to </a:t>
            </a:r>
            <a:r>
              <a:rPr lang="en-US" sz="2040" dirty="0"/>
              <a:t>coral reef</a:t>
            </a:r>
            <a:r>
              <a:rPr lang="en-US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damage changed over time?</a:t>
            </a:r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Noto Sans Symbols"/>
              <a:buChar char="▪"/>
            </a:pPr>
            <a:r>
              <a:rPr lang="en-US" sz="2040" dirty="0"/>
              <a:t>Where is public response the strongest, when?</a:t>
            </a:r>
            <a:endParaRPr sz="2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Noto Sans Symbols"/>
              <a:buChar char="▪"/>
            </a:pPr>
            <a:r>
              <a:rPr lang="en-US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 reef damage and public response affected policy?</a:t>
            </a:r>
            <a:endParaRPr sz="2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Noto Sans Symbols"/>
              <a:buChar char="▪"/>
            </a:pPr>
            <a:r>
              <a:rPr lang="en-US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the correlation of ocean warming and coral damage?</a:t>
            </a:r>
            <a:endParaRPr sz="2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Noto Sans Symbols"/>
              <a:buChar char="▪"/>
            </a:pPr>
            <a:r>
              <a:rPr lang="en-US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coral damages events correlate to public response by tweets and news portals?</a:t>
            </a:r>
            <a:endParaRPr sz="2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40"/>
              <a:buFont typeface="Noto Sans Symbols"/>
              <a:buChar char="▪"/>
            </a:pPr>
            <a:r>
              <a:rPr lang="en-US" sz="20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the map of public response look like in relation to where damage occurs globally?</a:t>
            </a:r>
            <a:endParaRPr sz="204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br>
              <a:rPr lang="en-US" sz="238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747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77470" algn="l" rtl="0">
              <a:lnSpc>
                <a:spcPct val="8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380"/>
              <a:buFont typeface="Arial"/>
              <a:buNone/>
            </a:pPr>
            <a:endParaRPr sz="238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5" y="-22400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Sources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59568" y="1402377"/>
            <a:ext cx="11472863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85800" marR="0" lvl="1" indent="-23749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Reefbase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dirty="0"/>
              <a:t>G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lobal Database on Coral Reef</a:t>
            </a:r>
            <a:endParaRPr sz="2000" dirty="0"/>
          </a:p>
          <a:p>
            <a:pPr marL="1143000" marR="0" lvl="2" indent="-130175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Noto Sans Symbols"/>
              <a:buNone/>
            </a:pP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57175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focused mainly on Coral Bleaching Dataset which provides observation details of coral bleaching </a:t>
            </a:r>
            <a:endParaRPr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257175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main sources of information:</a:t>
            </a:r>
            <a:endParaRPr dirty="0"/>
          </a:p>
          <a:p>
            <a:pPr marL="1714500" marR="0" lvl="3" indent="-381317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Oceanographic and Atmospheric Administration (NOAA)</a:t>
            </a:r>
            <a:endParaRPr sz="2000" dirty="0"/>
          </a:p>
          <a:p>
            <a:pPr marL="1714500" marR="0" lvl="3" indent="-381317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Australian Institute of Marine Science (AIMS)</a:t>
            </a:r>
            <a:endParaRPr sz="2000" dirty="0"/>
          </a:p>
          <a:p>
            <a:pPr marL="1714500" marR="0" lvl="3" indent="-381317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Great Barrier Reef Marine Park Authority (GBRMPA)</a:t>
            </a:r>
            <a:endParaRPr sz="2000" dirty="0"/>
          </a:p>
          <a:p>
            <a:pPr marL="1714500" marR="0" lvl="3" indent="-381317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AutoNum type="arabicPeriod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ReefBase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online Bleaching report</a:t>
            </a:r>
            <a:endParaRPr sz="2000" dirty="0"/>
          </a:p>
          <a:p>
            <a:pPr marL="685800" marR="0" lvl="1" indent="-1104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374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Trends data</a:t>
            </a:r>
          </a:p>
          <a:p>
            <a:pPr marL="685800" marR="0" lvl="1" indent="-2374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20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lvl="2" indent="-257175">
              <a:lnSpc>
                <a:spcPct val="70000"/>
              </a:lnSpc>
              <a:spcBef>
                <a:spcPts val="500"/>
              </a:spcBef>
              <a:buFont typeface="Noto Sans Symbols"/>
              <a:buChar char="▪"/>
            </a:pPr>
            <a:r>
              <a:rPr lang="en-US" dirty="0"/>
              <a:t>Internal Google Metrics determined by search frequency of keywords and weighted by total searches for time-bins</a:t>
            </a:r>
          </a:p>
          <a:p>
            <a:pPr marL="1143000" lvl="2" indent="-257175">
              <a:lnSpc>
                <a:spcPct val="70000"/>
              </a:lnSpc>
              <a:spcBef>
                <a:spcPts val="500"/>
              </a:spcBef>
              <a:buFont typeface="Noto Sans Symbols"/>
              <a:buChar char="▪"/>
            </a:pPr>
            <a:r>
              <a:rPr lang="en-US" dirty="0"/>
              <a:t>Rankings for search terms from 0-100 (arbitrary scale)</a:t>
            </a:r>
            <a:endParaRPr dirty="0"/>
          </a:p>
          <a:p>
            <a:pPr marL="0" marR="0" lvl="1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685800" marR="0" lvl="1" indent="-2374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NYT API</a:t>
            </a:r>
          </a:p>
          <a:p>
            <a:pPr marL="685800" marR="0" lvl="1" indent="-2374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en-US" sz="2000" b="1" dirty="0"/>
          </a:p>
          <a:p>
            <a:pPr marL="1143000" lvl="2" indent="-237490">
              <a:lnSpc>
                <a:spcPct val="70000"/>
              </a:lnSpc>
              <a:spcBef>
                <a:spcPts val="500"/>
              </a:spcBef>
            </a:pPr>
            <a:r>
              <a:rPr lang="en-US" dirty="0"/>
              <a:t>Article Search API to access article counts by keyword over timeframe </a:t>
            </a:r>
          </a:p>
          <a:p>
            <a:pPr marL="1143000" lvl="2" indent="-237490">
              <a:lnSpc>
                <a:spcPct val="70000"/>
              </a:lnSpc>
              <a:spcBef>
                <a:spcPts val="500"/>
              </a:spcBef>
            </a:pPr>
            <a:endParaRPr sz="1600" dirty="0"/>
          </a:p>
          <a:p>
            <a:pPr marL="685800" marR="0" lvl="1" indent="-11049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60"/>
              <a:buFont typeface="Arial"/>
              <a:buNone/>
            </a:pPr>
            <a:endParaRPr sz="186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70000"/>
              </a:lnSpc>
              <a:spcBef>
                <a:spcPts val="1000"/>
              </a:spcBef>
              <a:spcAft>
                <a:spcPts val="2100"/>
              </a:spcAft>
              <a:buClr>
                <a:schemeClr val="dk1"/>
              </a:buClr>
              <a:buSzPts val="2170"/>
              <a:buFont typeface="Arial"/>
              <a:buNone/>
            </a:pPr>
            <a:br>
              <a:rPr lang="en-US" sz="217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17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7;p19">
            <a:extLst>
              <a:ext uri="{FF2B5EF4-FFF2-40B4-BE49-F238E27FC236}">
                <a16:creationId xmlns:a16="http://schemas.microsoft.com/office/drawing/2014/main" id="{96AE929B-CAD1-4055-9C9D-E722804FF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75" y="-22400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9">
            <a:extLst>
              <a:ext uri="{FF2B5EF4-FFF2-40B4-BE49-F238E27FC236}">
                <a16:creationId xmlns:a16="http://schemas.microsoft.com/office/drawing/2014/main" id="{6369DB65-D393-4BFF-9E9A-0A7F48AC94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17658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Results, Graphs!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E03F0C-B6C5-4613-A512-FB8B01A2D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216" y="1315936"/>
            <a:ext cx="976617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1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7;p19">
            <a:extLst>
              <a:ext uri="{FF2B5EF4-FFF2-40B4-BE49-F238E27FC236}">
                <a16:creationId xmlns:a16="http://schemas.microsoft.com/office/drawing/2014/main" id="{96AE929B-CAD1-4055-9C9D-E722804FF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75" y="-22400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9">
            <a:extLst>
              <a:ext uri="{FF2B5EF4-FFF2-40B4-BE49-F238E27FC236}">
                <a16:creationId xmlns:a16="http://schemas.microsoft.com/office/drawing/2014/main" id="{6369DB65-D393-4BFF-9E9A-0A7F48AC94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Results, Graphs!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7701D2-DBE5-42F0-9BAA-E6AE2195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48" y="1564851"/>
            <a:ext cx="10316852" cy="509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66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97;p19">
            <a:extLst>
              <a:ext uri="{FF2B5EF4-FFF2-40B4-BE49-F238E27FC236}">
                <a16:creationId xmlns:a16="http://schemas.microsoft.com/office/drawing/2014/main" id="{96AE929B-CAD1-4055-9C9D-E722804FF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075" y="-22400"/>
            <a:ext cx="12191999" cy="685301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9">
            <a:extLst>
              <a:ext uri="{FF2B5EF4-FFF2-40B4-BE49-F238E27FC236}">
                <a16:creationId xmlns:a16="http://schemas.microsoft.com/office/drawing/2014/main" id="{6369DB65-D393-4BFF-9E9A-0A7F48AC94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Results, Graphs!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3048E1-272D-4A07-A08F-79F17DDFE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71" r="7656"/>
          <a:stretch/>
        </p:blipFill>
        <p:spPr>
          <a:xfrm>
            <a:off x="234613" y="1733550"/>
            <a:ext cx="11722774" cy="377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56244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1048</Words>
  <Application>Microsoft Office PowerPoint</Application>
  <PresentationFormat>Widescreen</PresentationFormat>
  <Paragraphs>143</Paragraphs>
  <Slides>21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Noto Sans Symbols</vt:lpstr>
      <vt:lpstr>Simple Light</vt:lpstr>
      <vt:lpstr>PowerPoint Presentation</vt:lpstr>
      <vt:lpstr>Summary</vt:lpstr>
      <vt:lpstr>Motivation</vt:lpstr>
      <vt:lpstr>PowerPoint Presentation</vt:lpstr>
      <vt:lpstr>Research Questions</vt:lpstr>
      <vt:lpstr>Data Sources</vt:lpstr>
      <vt:lpstr>Results, Graphs!</vt:lpstr>
      <vt:lpstr>Results, Graphs!</vt:lpstr>
      <vt:lpstr>Results, Graphs!</vt:lpstr>
      <vt:lpstr>Results, Graphs!</vt:lpstr>
      <vt:lpstr>Results, Graphs!</vt:lpstr>
      <vt:lpstr>Results, Graphs!</vt:lpstr>
      <vt:lpstr>Summary of Findings</vt:lpstr>
      <vt:lpstr>Data Cleanup &amp; Exploration</vt:lpstr>
      <vt:lpstr>Data Cleanup &amp; Exploration</vt:lpstr>
      <vt:lpstr>Data Cleanup &amp; Exploration</vt:lpstr>
      <vt:lpstr>Data Cleanup &amp; Exploration</vt:lpstr>
      <vt:lpstr>Data Analysis - Conclusion   </vt:lpstr>
      <vt:lpstr>Findings Discussion</vt:lpstr>
      <vt:lpstr>Post Mortem Discussion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SOCIAL REACTION TO REEF DAMAGE</dc:title>
  <dc:creator>OI</dc:creator>
  <cp:lastModifiedBy>macgossa@gmail.com</cp:lastModifiedBy>
  <cp:revision>15</cp:revision>
  <dcterms:modified xsi:type="dcterms:W3CDTF">2018-10-13T14:06:22Z</dcterms:modified>
</cp:coreProperties>
</file>